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7"/>
  </p:notesMasterIdLst>
  <p:handoutMasterIdLst>
    <p:handoutMasterId r:id="rId28"/>
  </p:handoutMasterIdLst>
  <p:sldIdLst>
    <p:sldId id="269" r:id="rId6"/>
    <p:sldId id="279" r:id="rId7"/>
    <p:sldId id="292" r:id="rId8"/>
    <p:sldId id="257" r:id="rId9"/>
    <p:sldId id="258" r:id="rId10"/>
    <p:sldId id="259" r:id="rId11"/>
    <p:sldId id="285" r:id="rId12"/>
    <p:sldId id="291" r:id="rId13"/>
    <p:sldId id="283" r:id="rId14"/>
    <p:sldId id="290" r:id="rId15"/>
    <p:sldId id="261" r:id="rId16"/>
    <p:sldId id="262" r:id="rId17"/>
    <p:sldId id="263" r:id="rId18"/>
    <p:sldId id="264" r:id="rId19"/>
    <p:sldId id="286" r:id="rId20"/>
    <p:sldId id="282" r:id="rId21"/>
    <p:sldId id="271" r:id="rId22"/>
    <p:sldId id="289" r:id="rId23"/>
    <p:sldId id="280" r:id="rId24"/>
    <p:sldId id="288" r:id="rId25"/>
    <p:sldId id="28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7" d="100"/>
          <a:sy n="127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7/19/2022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m-gis/ifc-to-citygml3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1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3.0 GML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chairs and editors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OAB XX August 2022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r>
              <a:rPr lang="de-DE" dirty="0"/>
              <a:t> [Tatjana]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sz="3400" b="1" dirty="0"/>
              <a:t>GML Encoding </a:t>
            </a:r>
            <a:r>
              <a:rPr lang="de-DE" sz="3400" b="1" dirty="0" err="1"/>
              <a:t>and</a:t>
            </a:r>
            <a:r>
              <a:rPr lang="de-DE" sz="3400" b="1" dirty="0"/>
              <a:t> </a:t>
            </a:r>
            <a:r>
              <a:rPr lang="de-DE" sz="3400" b="1" dirty="0" err="1"/>
              <a:t>Implementations</a:t>
            </a:r>
            <a:endParaRPr lang="de-DE" sz="3400" b="1" dirty="0"/>
          </a:p>
          <a:p>
            <a:r>
              <a:rPr lang="de-DE" dirty="0"/>
              <a:t>The CityGML 3.0 GML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(</a:t>
            </a:r>
            <a:r>
              <a:rPr lang="de-DE" dirty="0" err="1"/>
              <a:t>ShapeChange</a:t>
            </a:r>
            <a:r>
              <a:rPr lang="de-DE" dirty="0"/>
              <a:t>)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INSPIRE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national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.</a:t>
            </a:r>
          </a:p>
          <a:p>
            <a:r>
              <a:rPr lang="de-DE" dirty="0"/>
              <a:t>The CityGML 3.0 GML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GML 3.2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compliant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ISO </a:t>
            </a:r>
            <a:r>
              <a:rPr lang="de-DE" dirty="0" err="1"/>
              <a:t>standards</a:t>
            </a:r>
            <a:r>
              <a:rPr lang="de-DE" dirty="0"/>
              <a:t>,</a:t>
            </a:r>
          </a:p>
          <a:p>
            <a:pPr lvl="1"/>
            <a:r>
              <a:rPr lang="de-DE" dirty="0"/>
              <a:t>all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read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generic</a:t>
            </a:r>
            <a:r>
              <a:rPr lang="de-DE" dirty="0"/>
              <a:t> GML 3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schemas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CityGML 3.0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(e.g. FME, HALE, GDAL, Interactive Instruments WFS, </a:t>
            </a:r>
            <a:r>
              <a:rPr lang="de-DE" dirty="0" err="1"/>
              <a:t>Deegree</a:t>
            </a:r>
            <a:r>
              <a:rPr lang="de-DE" dirty="0"/>
              <a:t>, GALDOS WFS, CPA </a:t>
            </a:r>
            <a:r>
              <a:rPr lang="de-DE" dirty="0" err="1"/>
              <a:t>SupportGIS</a:t>
            </a:r>
            <a:r>
              <a:rPr lang="de-DE" dirty="0"/>
              <a:t>, </a:t>
            </a:r>
            <a:r>
              <a:rPr lang="de-DE" dirty="0" err="1"/>
              <a:t>FZKViewer</a:t>
            </a:r>
            <a:r>
              <a:rPr lang="de-DE" dirty="0"/>
              <a:t>, </a:t>
            </a:r>
            <a:r>
              <a:rPr lang="de-DE" dirty="0" err="1"/>
              <a:t>Snowflake</a:t>
            </a:r>
            <a:r>
              <a:rPr lang="de-DE" dirty="0"/>
              <a:t> Go-Publisher).</a:t>
            </a:r>
          </a:p>
        </p:txBody>
      </p:sp>
    </p:spTree>
    <p:extLst>
      <p:ext uri="{BB962C8B-B14F-4D97-AF65-F5344CB8AC3E}">
        <p14:creationId xmlns:p14="http://schemas.microsoft.com/office/powerpoint/2010/main" val="287843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r>
              <a:rPr lang="de-DE" dirty="0"/>
              <a:t> [Claus]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 fontScale="70000" lnSpcReduction="20000"/>
          </a:bodyPr>
          <a:lstStyle/>
          <a:p>
            <a:pPr lvl="1"/>
            <a:endParaRPr lang="de-DE" dirty="0"/>
          </a:p>
          <a:p>
            <a:r>
              <a:rPr lang="de-DE" dirty="0"/>
              <a:t>OGC CityGML 3.0 Hackathon, OGC CityGML 3.0 Challenge</a:t>
            </a:r>
          </a:p>
          <a:p>
            <a:r>
              <a:rPr lang="de-DE" dirty="0"/>
              <a:t>First open-source prototype </a:t>
            </a:r>
            <a:r>
              <a:rPr lang="de-DE" dirty="0" err="1"/>
              <a:t>implementations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tools</a:t>
            </a:r>
            <a:endParaRPr lang="de-DE" dirty="0"/>
          </a:p>
          <a:p>
            <a:pPr lvl="1"/>
            <a:r>
              <a:rPr lang="de-DE" dirty="0"/>
              <a:t>Converters</a:t>
            </a:r>
          </a:p>
          <a:p>
            <a:pPr lvl="1"/>
            <a:r>
              <a:rPr lang="de-DE" dirty="0" err="1"/>
              <a:t>Validators</a:t>
            </a:r>
            <a:endParaRPr lang="de-DE" dirty="0"/>
          </a:p>
          <a:p>
            <a:pPr lvl="1"/>
            <a:r>
              <a:rPr lang="de-DE" dirty="0"/>
              <a:t>citygml4j, </a:t>
            </a:r>
          </a:p>
          <a:p>
            <a:pPr lvl="1"/>
            <a:r>
              <a:rPr lang="en-US" dirty="0"/>
              <a:t>generic support in all tools/libraries supporting GML 3.2 </a:t>
            </a:r>
          </a:p>
          <a:p>
            <a:pPr lvl="2"/>
            <a:r>
              <a:rPr lang="it-IT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IFC -&gt; CityGML 3.0 via FME Workspace  </a:t>
            </a:r>
            <a:r>
              <a:rPr lang="it-IT" sz="16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https://github.com/tum-gis/ifc-to-citygml3 </a:t>
            </a:r>
            <a:endParaRPr lang="it-IT" sz="1600" u="sng" dirty="0">
              <a:solidFill>
                <a:srgbClr val="0000FF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/>
            <a:r>
              <a:rPr lang="en-US" dirty="0"/>
              <a:t>GDAL, </a:t>
            </a:r>
          </a:p>
          <a:p>
            <a:pPr lvl="2"/>
            <a:r>
              <a:rPr lang="en-US" dirty="0"/>
              <a:t> </a:t>
            </a:r>
          </a:p>
          <a:p>
            <a:pPr lvl="1"/>
            <a:r>
              <a:rPr lang="en-US" dirty="0"/>
              <a:t>Follow-on </a:t>
            </a:r>
            <a:r>
              <a:rPr lang="en-US" dirty="0" err="1"/>
              <a:t>CityDotNet</a:t>
            </a:r>
            <a:r>
              <a:rPr lang="en-US" dirty="0"/>
              <a:t> supports CityGML 3.0 GML input</a:t>
            </a:r>
          </a:p>
          <a:p>
            <a:r>
              <a:rPr lang="de-DE" dirty="0"/>
              <a:t> [check </a:t>
            </a:r>
            <a:r>
              <a:rPr lang="de-DE" dirty="0" err="1"/>
              <a:t>emails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]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B80BA-A360-4BB6-8742-FBC4308D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: OGC CityGML 3.0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5E03-69C5-40BF-B684-B9628AAF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June 2019 at Geovation, London </a:t>
            </a:r>
          </a:p>
        </p:txBody>
      </p:sp>
      <p:pic>
        <p:nvPicPr>
          <p:cNvPr id="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7F6B6B-92C9-44C4-888B-3F858CEAF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8" y="1690688"/>
            <a:ext cx="5620017" cy="2542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800777-E191-4DB2-9E8F-0624392F20D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1475" r="18227" b="35700"/>
          <a:stretch/>
        </p:blipFill>
        <p:spPr bwMode="auto">
          <a:xfrm>
            <a:off x="6791520" y="1757388"/>
            <a:ext cx="4950476" cy="22439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ADD0B8C-0F31-43C6-937F-E0F144411D0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2609"/>
          <a:stretch/>
        </p:blipFill>
        <p:spPr bwMode="auto">
          <a:xfrm>
            <a:off x="395111" y="3842013"/>
            <a:ext cx="4865968" cy="26360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F20E042-7BFE-41C1-B302-04333B8B15D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16" y="3842840"/>
            <a:ext cx="4064373" cy="23106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AB19030-6516-4B15-98CB-1C7FCD81BA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62" y="4487091"/>
            <a:ext cx="4454299" cy="21941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28660-F0CD-43EE-9EE4-367A1F3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: OGC CityGML 3.0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049E2-551E-4FEE-8740-8C41F8DD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16CB3D-569E-4B60-B8DF-8FEA84A7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594" y="1558360"/>
            <a:ext cx="5228724" cy="320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7F7BDF7-A519-458F-ACB2-21A3294B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66924" y="1558360"/>
            <a:ext cx="5493828" cy="3399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A10FC774-E066-42F7-A3EB-C0CB371D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84804" y="3851840"/>
            <a:ext cx="5345723" cy="28956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1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E4EB-00F4-4DB5-B63A-76C367E1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Examples</a:t>
            </a:r>
            <a:r>
              <a:rPr lang="de-DE" dirty="0"/>
              <a:t>: CityGML 3.0 Test GML Datasets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42E77A-4675-4375-9147-B97068FF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30B01F5-C0E5-4955-AF90-9116749A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4089550"/>
            <a:ext cx="4943263" cy="26776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C7F1F25-0FBC-44F8-AD92-3F40A1DCB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24" y="3896173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 descr="Ein Bild, das Screenshot, Karte enthält.&#10;&#10;Automatisch generierte Beschreibung">
            <a:extLst>
              <a:ext uri="{FF2B5EF4-FFF2-40B4-BE49-F238E27FC236}">
                <a16:creationId xmlns:a16="http://schemas.microsoft.com/office/drawing/2014/main" id="{8288000C-086B-44C5-8351-B40D195B6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06" y="1575518"/>
            <a:ext cx="4374803" cy="23696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2175388-B0A0-4A50-A0E9-5ADA7E7A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4" y="1513036"/>
            <a:ext cx="4954588" cy="26837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Ein Bild, das drinnen, Tisch, sitzend, Mann enthält.&#10;&#10;Automatisch generierte Beschreibung">
            <a:extLst>
              <a:ext uri="{FF2B5EF4-FFF2-40B4-BE49-F238E27FC236}">
                <a16:creationId xmlns:a16="http://schemas.microsoft.com/office/drawing/2014/main" id="{F978FB18-96A6-4775-8A54-3B115640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5" y="2708924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44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changed between v2 and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2E55-5F32-4A8E-A141-4C4DCE0A5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699742" cy="491015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GB" sz="1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[Separated conceptual model and encodings]</a:t>
            </a:r>
          </a:p>
          <a:p>
            <a:pPr>
              <a:spcAft>
                <a:spcPts val="0"/>
              </a:spcAft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[This encoding implements the conceptual model 3.0]</a:t>
            </a:r>
            <a:endParaRPr lang="en-GB" sz="1400" b="0" i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[Automated generation of XSD from UML conceptual model.]</a:t>
            </a:r>
          </a:p>
          <a:p>
            <a:pPr>
              <a:spcAft>
                <a:spcPts val="0"/>
              </a:spcAft>
            </a:pP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[Added additional GML-specific rules]</a:t>
            </a:r>
          </a:p>
          <a:p>
            <a:pPr>
              <a:spcAft>
                <a:spcPts val="0"/>
              </a:spcAft>
            </a:pPr>
            <a:r>
              <a:rPr lang="en-GB" sz="1400" b="0" i="0" u="none" strike="noStrike" baseline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[ADE GML encodings can be automated.]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ADB0F-7368-F028-D851-EC84AA9E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10414210" cy="435133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4B92-3311-F50E-D2CA-59FD102D9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6C92E-A2EE-C9BC-565E-0D883974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Follow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117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3846-D3AC-456C-905D-F2872C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Standardisation 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4CB9-08C2-4BD0-93F9-544C66F6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6FCE3-B390-4A63-B547-C3B3EA16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E00D3537-D354-40E4-850F-E18502136831}"/>
              </a:ext>
            </a:extLst>
          </p:cNvPr>
          <p:cNvSpPr/>
          <p:nvPr/>
        </p:nvSpPr>
        <p:spPr>
          <a:xfrm>
            <a:off x="3087123" y="3107810"/>
            <a:ext cx="1912690" cy="197141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Conceptual Model 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09197F56-53DF-475D-BBCE-9D0E57ED738B}"/>
              </a:ext>
            </a:extLst>
          </p:cNvPr>
          <p:cNvSpPr/>
          <p:nvPr/>
        </p:nvSpPr>
        <p:spPr>
          <a:xfrm>
            <a:off x="6284753" y="4303739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ADEs</a:t>
            </a:r>
          </a:p>
          <a:p>
            <a:pPr algn="ctr"/>
            <a:r>
              <a:rPr lang="en-GB" sz="800" dirty="0"/>
              <a:t>[may be outside the scope of </a:t>
            </a:r>
            <a:br>
              <a:rPr lang="en-GB" sz="800" dirty="0"/>
            </a:br>
            <a:r>
              <a:rPr lang="en-GB" sz="800" dirty="0"/>
              <a:t>OGC’s governance]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145BAB-1B35-4FC5-97F9-91498A013D2C}"/>
              </a:ext>
            </a:extLst>
          </p:cNvPr>
          <p:cNvSpPr/>
          <p:nvPr/>
        </p:nvSpPr>
        <p:spPr>
          <a:xfrm>
            <a:off x="5117286" y="3204595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BDC9D8-4351-4EC5-B83D-013F1AE7C65F}"/>
              </a:ext>
            </a:extLst>
          </p:cNvPr>
          <p:cNvSpPr/>
          <p:nvPr/>
        </p:nvSpPr>
        <p:spPr>
          <a:xfrm>
            <a:off x="5142440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4C54D2A-F057-4B80-8C72-FEAEC9F6F64C}"/>
              </a:ext>
            </a:extLst>
          </p:cNvPr>
          <p:cNvSpPr/>
          <p:nvPr/>
        </p:nvSpPr>
        <p:spPr>
          <a:xfrm>
            <a:off x="8341466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CDA6DED-BA8A-4C50-B261-B621C13B3A6D}"/>
              </a:ext>
            </a:extLst>
          </p:cNvPr>
          <p:cNvSpPr/>
          <p:nvPr/>
        </p:nvSpPr>
        <p:spPr>
          <a:xfrm>
            <a:off x="9486506" y="4303739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ADE Encodings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F48B48-4E00-42E5-A9E2-840F50FAFA26}"/>
              </a:ext>
            </a:extLst>
          </p:cNvPr>
          <p:cNvSpPr/>
          <p:nvPr/>
        </p:nvSpPr>
        <p:spPr>
          <a:xfrm rot="5400000">
            <a:off x="7364080" y="3977543"/>
            <a:ext cx="340144" cy="16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A3B92B-1A84-4F9E-BE47-FFA552629E09}"/>
              </a:ext>
            </a:extLst>
          </p:cNvPr>
          <p:cNvSpPr txBox="1"/>
          <p:nvPr/>
        </p:nvSpPr>
        <p:spPr>
          <a:xfrm>
            <a:off x="6140730" y="3889976"/>
            <a:ext cx="132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Encoding technology may restrict extension mechanism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F00B9BEB-D004-485A-9A23-B3867B6FA6D0}"/>
              </a:ext>
            </a:extLst>
          </p:cNvPr>
          <p:cNvSpPr/>
          <p:nvPr/>
        </p:nvSpPr>
        <p:spPr>
          <a:xfrm>
            <a:off x="9451973" y="2357857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</a:t>
            </a:r>
          </a:p>
        </p:txBody>
      </p:sp>
      <p:sp>
        <p:nvSpPr>
          <p:cNvPr id="27" name="Flowchart: Card 26">
            <a:extLst>
              <a:ext uri="{FF2B5EF4-FFF2-40B4-BE49-F238E27FC236}">
                <a16:creationId xmlns:a16="http://schemas.microsoft.com/office/drawing/2014/main" id="{DD3D853D-1A25-4668-A97A-52D5ED2FDC52}"/>
              </a:ext>
            </a:extLst>
          </p:cNvPr>
          <p:cNvSpPr/>
          <p:nvPr/>
        </p:nvSpPr>
        <p:spPr>
          <a:xfrm>
            <a:off x="6254343" y="2376304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E3CFC4-4667-4CB6-810E-FB7CED59FB09}"/>
              </a:ext>
            </a:extLst>
          </p:cNvPr>
          <p:cNvSpPr/>
          <p:nvPr/>
        </p:nvSpPr>
        <p:spPr>
          <a:xfrm>
            <a:off x="8305800" y="3147836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8D341E6-BD3F-4154-80B3-418685754859}"/>
              </a:ext>
            </a:extLst>
          </p:cNvPr>
          <p:cNvSpPr/>
          <p:nvPr/>
        </p:nvSpPr>
        <p:spPr>
          <a:xfrm rot="1665651">
            <a:off x="8274680" y="3932472"/>
            <a:ext cx="1100606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FFD4A-3A33-4D86-8EAC-6BF2AA30ABEB}"/>
              </a:ext>
            </a:extLst>
          </p:cNvPr>
          <p:cNvSpPr txBox="1"/>
          <p:nvPr/>
        </p:nvSpPr>
        <p:spPr>
          <a:xfrm>
            <a:off x="6140730" y="1821770"/>
            <a:ext cx="52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GML Implementations </a:t>
            </a:r>
          </a:p>
        </p:txBody>
      </p:sp>
    </p:spTree>
    <p:extLst>
      <p:ext uri="{BB962C8B-B14F-4D97-AF65-F5344CB8AC3E}">
        <p14:creationId xmlns:p14="http://schemas.microsoft.com/office/powerpoint/2010/main" val="90917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[Pretty picture]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3.0 GML Encoding Standard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7616320" y="1835698"/>
            <a:ext cx="4210495" cy="3728339"/>
          </a:xfrm>
        </p:spPr>
        <p:txBody>
          <a:bodyPr>
            <a:normAutofit/>
          </a:bodyPr>
          <a:lstStyle/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analysis of navigable spaces </a:t>
            </a:r>
            <a:r>
              <a:rPr lang="en-US" sz="2000" dirty="0"/>
              <a:t>(e.g. to generate </a:t>
            </a:r>
            <a:r>
              <a:rPr lang="en-US" sz="2000" dirty="0" err="1"/>
              <a:t>IndoorGML</a:t>
            </a:r>
            <a:r>
              <a:rPr lang="en-US" sz="2000" dirty="0"/>
              <a:t> data </a:t>
            </a:r>
            <a:br>
              <a:rPr lang="en-US" sz="2000" dirty="0"/>
            </a:br>
            <a:r>
              <a:rPr lang="en-US" sz="2000" dirty="0"/>
              <a:t>from CityGML)</a:t>
            </a:r>
          </a:p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expression of explicit topological, geometrical, and thematic relations </a:t>
            </a:r>
            <a:r>
              <a:rPr lang="en-US" sz="2000" dirty="0"/>
              <a:t>between spaces and spaces, spaces and space boundaries, and space boundaries and space boundaries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Space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5" y="1680423"/>
            <a:ext cx="6563344" cy="3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38352" y="1169129"/>
            <a:ext cx="5149970" cy="4351338"/>
          </a:xfrm>
        </p:spPr>
        <p:txBody>
          <a:bodyPr/>
          <a:lstStyle/>
          <a:p>
            <a:r>
              <a:rPr lang="en-US" sz="2000" b="1" dirty="0"/>
              <a:t>Versioning module</a:t>
            </a:r>
          </a:p>
          <a:p>
            <a:pPr marL="552450" lvl="1" indent="-190500"/>
            <a:r>
              <a:rPr lang="en-US" sz="1800" dirty="0"/>
              <a:t>Representation of </a:t>
            </a:r>
            <a:r>
              <a:rPr lang="en-US" sz="1800" b="1" dirty="0">
                <a:solidFill>
                  <a:srgbClr val="00B050"/>
                </a:solidFill>
              </a:rPr>
              <a:t>slow changes 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dirty="0"/>
              <a:t>(e.g. evolution of cities/city models)</a:t>
            </a:r>
          </a:p>
          <a:p>
            <a:pPr marL="552450" lvl="1" indent="-190500"/>
            <a:r>
              <a:rPr lang="en-US" sz="1800" dirty="0"/>
              <a:t>Support of version management </a:t>
            </a:r>
            <a:br>
              <a:rPr lang="en-US" sz="1800" dirty="0"/>
            </a:br>
            <a:r>
              <a:rPr lang="en-US" sz="1800" dirty="0"/>
              <a:t>(provides the same concepts such as </a:t>
            </a:r>
            <a:r>
              <a:rPr lang="en-US" sz="1800" dirty="0" err="1"/>
              <a:t>git</a:t>
            </a:r>
            <a:r>
              <a:rPr lang="en-US" sz="1800" dirty="0"/>
              <a:t>, workspace managers, SVN)</a:t>
            </a:r>
          </a:p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378570" cy="4351338"/>
          </a:xfrm>
        </p:spPr>
        <p:txBody>
          <a:bodyPr/>
          <a:lstStyle/>
          <a:p>
            <a:pPr marL="266700" indent="-266700"/>
            <a:r>
              <a:rPr lang="de-DE" sz="2000" b="1" kern="0" dirty="0" err="1"/>
              <a:t>Dynamizer</a:t>
            </a:r>
            <a:r>
              <a:rPr lang="de-DE" sz="2000" b="1" kern="0" dirty="0"/>
              <a:t> </a:t>
            </a:r>
            <a:r>
              <a:rPr lang="de-DE" sz="2000" b="1" kern="0" dirty="0" err="1"/>
              <a:t>module</a:t>
            </a:r>
            <a:endParaRPr lang="de-DE" sz="2000" b="1" kern="0" dirty="0"/>
          </a:p>
          <a:p>
            <a:pPr marL="552450" lvl="1" indent="-190500"/>
            <a:r>
              <a:rPr lang="de-DE" sz="1800" dirty="0" err="1"/>
              <a:t>Representation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highly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dynamic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changes</a:t>
            </a:r>
            <a:r>
              <a:rPr lang="de-DE" sz="1800" dirty="0"/>
              <a:t> (e.g. real-time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sensors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r>
              <a:rPr lang="de-DE" sz="1800" dirty="0"/>
              <a:t>)</a:t>
            </a:r>
          </a:p>
          <a:p>
            <a:pPr marL="552450" lvl="1" indent="-190500"/>
            <a:r>
              <a:rPr lang="de-DE" sz="1800" dirty="0" err="1"/>
              <a:t>Static</a:t>
            </a:r>
            <a:r>
              <a:rPr lang="de-DE" sz="1800" dirty="0"/>
              <a:t> </a:t>
            </a:r>
            <a:r>
              <a:rPr lang="de-DE" sz="1800" dirty="0" err="1"/>
              <a:t>attributes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thematic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overridden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timeseries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endParaRPr lang="de-DE" sz="1800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21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Time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r="-1"/>
          <a:stretch/>
        </p:blipFill>
        <p:spPr>
          <a:xfrm>
            <a:off x="6806284" y="3344797"/>
            <a:ext cx="4261407" cy="293595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3" y="3558546"/>
            <a:ext cx="4160788" cy="935455"/>
          </a:xfrm>
          <a:prstGeom prst="rect">
            <a:avLst/>
          </a:prstGeom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58" y="5029138"/>
            <a:ext cx="2033065" cy="1004561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8"/>
          <a:stretch/>
        </p:blipFill>
        <p:spPr>
          <a:xfrm>
            <a:off x="1961875" y="4809138"/>
            <a:ext cx="2170802" cy="886433"/>
          </a:xfrm>
          <a:prstGeom prst="rect">
            <a:avLst/>
          </a:prstGeom>
          <a:ln>
            <a:noFill/>
          </a:ln>
        </p:spPr>
      </p:pic>
      <p:pic>
        <p:nvPicPr>
          <p:cNvPr id="12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1"/>
          <a:stretch/>
        </p:blipFill>
        <p:spPr>
          <a:xfrm>
            <a:off x="462396" y="4720677"/>
            <a:ext cx="2032799" cy="573113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242515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Structure of Standard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What has changed between CityGML 2 and CityGML 3 GML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239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Editorial Team [Tatjana]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CityGML 3.0 GML Encoding Editors</a:t>
            </a:r>
          </a:p>
          <a:p>
            <a:pPr lvl="1"/>
            <a:r>
              <a:rPr lang="de-DE" dirty="0"/>
              <a:t>Dr. Tatjana Kutzner,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Geoinformatics, Technische Universität München</a:t>
            </a:r>
            <a:endParaRPr lang="en-US" dirty="0"/>
          </a:p>
          <a:p>
            <a:pPr lvl="1"/>
            <a:r>
              <a:rPr lang="en-US" dirty="0"/>
              <a:t>Dr. Claus Nagel, CTO, </a:t>
            </a:r>
            <a:r>
              <a:rPr lang="en-US" dirty="0" err="1"/>
              <a:t>virtualcitySYSTEMS</a:t>
            </a:r>
            <a:r>
              <a:rPr lang="en-US" dirty="0"/>
              <a:t> GmbH, Berlin</a:t>
            </a:r>
          </a:p>
          <a:p>
            <a:pPr lvl="1"/>
            <a:r>
              <a:rPr lang="en-US" dirty="0"/>
              <a:t>Diego Vinasco-Alvarez, </a:t>
            </a:r>
            <a:r>
              <a:rPr lang="it-IT" dirty="0"/>
              <a:t>Université Lumière Lyon 2</a:t>
            </a:r>
            <a:endParaRPr lang="en-US" dirty="0"/>
          </a:p>
          <a:p>
            <a:pPr lvl="1"/>
            <a:r>
              <a:rPr lang="en-US" dirty="0"/>
              <a:t>Prof. Dr. Thomas H. Kolbe, Chair of Geoinformatics, </a:t>
            </a:r>
            <a:r>
              <a:rPr lang="en-US" dirty="0" err="1"/>
              <a:t>Technische</a:t>
            </a:r>
            <a:r>
              <a:rPr lang="en-US" dirty="0"/>
              <a:t> Universität München</a:t>
            </a:r>
          </a:p>
          <a:p>
            <a:pPr lvl="1"/>
            <a:r>
              <a:rPr lang="it-IT" b="0" i="0" dirty="0">
                <a:solidFill>
                  <a:srgbClr val="000000"/>
                </a:solidFill>
                <a:effectLst/>
                <a:latin typeface="Roboto-Medium"/>
              </a:rPr>
              <a:t>Prof. Dr. Volker 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Coors, </a:t>
            </a:r>
            <a:r>
              <a:rPr lang="it-IT" dirty="0" err="1">
                <a:solidFill>
                  <a:srgbClr val="000000"/>
                </a:solidFill>
                <a:latin typeface="Roboto-Medium"/>
              </a:rPr>
              <a:t>HfT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 Stuttgart?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Roboto-Medium"/>
              </a:rPr>
              <a:t>Dr.-Ing. Zhihang Yao, </a:t>
            </a:r>
            <a:r>
              <a:rPr lang="de-DE" dirty="0"/>
              <a:t>Technische Universität Münch</a:t>
            </a:r>
            <a:endParaRPr lang="it-IT" dirty="0">
              <a:solidFill>
                <a:srgbClr val="000000"/>
              </a:solidFill>
              <a:latin typeface="Roboto-Medium"/>
            </a:endParaRPr>
          </a:p>
          <a:p>
            <a:pPr lvl="1"/>
            <a:r>
              <a:rPr lang="en-US" dirty="0" err="1"/>
              <a:t>Nobuhiro</a:t>
            </a:r>
            <a:r>
              <a:rPr lang="en-US" dirty="0"/>
              <a:t> Ishimaru, XXXXXX, YYYYYYY</a:t>
            </a:r>
          </a:p>
          <a:p>
            <a:pPr lvl="1"/>
            <a:r>
              <a:rPr lang="en-US" dirty="0"/>
              <a:t>Charles Heazel, XXXXXX, YYYYYYY</a:t>
            </a:r>
          </a:p>
          <a:p>
            <a:pPr lvl="1"/>
            <a:r>
              <a:rPr lang="en-US" dirty="0"/>
              <a:t>Carl Smyth, Architect, </a:t>
            </a:r>
            <a:r>
              <a:rPr lang="en-US" dirty="0" err="1"/>
              <a:t>OpenSitePlan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392945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/>
              <a:t>CityGML targets representations of objects in semantic categories relevant to human activities on or near the earth’s surface. </a:t>
            </a:r>
          </a:p>
          <a:p>
            <a:r>
              <a:rPr lang="en-US" sz="5500" dirty="0"/>
              <a:t>Focuses on features as the exist and can be sensed by people and devices.</a:t>
            </a:r>
          </a:p>
          <a:p>
            <a:r>
              <a:rPr lang="en-US" sz="5500" dirty="0"/>
              <a:t>Enables semantically structured modelling of both the natural environment and man-built features.</a:t>
            </a:r>
          </a:p>
          <a:p>
            <a:r>
              <a:rPr lang="en-US" sz="5500" dirty="0"/>
              <a:t>The conceptual model informs the development of both exchange formats and run-time representations.</a:t>
            </a:r>
          </a:p>
          <a:p>
            <a:r>
              <a:rPr lang="en-US" sz="5500" dirty="0"/>
              <a:t>Application scope:</a:t>
            </a:r>
          </a:p>
          <a:p>
            <a:pPr lvl="1"/>
            <a:r>
              <a:rPr lang="en-US" sz="4500" dirty="0"/>
              <a:t>Visualization</a:t>
            </a:r>
          </a:p>
          <a:p>
            <a:pPr lvl="1"/>
            <a:r>
              <a:rPr lang="en-US" sz="4500" dirty="0"/>
              <a:t>Search:  show / highlight objects that match queries on objects, attributes and relationships; choose rendering or 3D cartographic styles according to semantic information</a:t>
            </a:r>
          </a:p>
          <a:p>
            <a:pPr lvl="1"/>
            <a:r>
              <a:rPr lang="en-US" sz="4500" dirty="0"/>
              <a:t>Analysis: how do features relate; stability; wave/energy propagation or dispersal</a:t>
            </a:r>
          </a:p>
          <a:p>
            <a:pPr lvl="1"/>
            <a:r>
              <a:rPr lang="en-US" sz="4500" dirty="0"/>
              <a:t>Navigation: how to move through an environment</a:t>
            </a:r>
          </a:p>
          <a:p>
            <a:pPr lvl="1"/>
            <a:r>
              <a:rPr lang="en-US" sz="4500" dirty="0"/>
              <a:t>Simulation: exploring dynamic response of an environment</a:t>
            </a:r>
          </a:p>
          <a:p>
            <a:pPr lvl="1"/>
            <a:r>
              <a:rPr lang="en-US" sz="4500" dirty="0"/>
              <a:t>Data Integration: CityGML features link data from different application domains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CityGML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CityGML 3.0 conceptual model was derived from CityGML 2.0 (document </a:t>
            </a:r>
            <a:r>
              <a:rPr lang="en-US" b="0" i="0" dirty="0">
                <a:solidFill>
                  <a:srgbClr val="333333"/>
                </a:solidFill>
                <a:effectLst/>
                <a:latin typeface="Lato"/>
              </a:rPr>
              <a:t>12-019) and is expressed as a UML static class diagram.</a:t>
            </a:r>
            <a:endParaRPr lang="en-US" dirty="0"/>
          </a:p>
          <a:p>
            <a:r>
              <a:rPr lang="en-US" dirty="0"/>
              <a:t>Separating conceptual model from physical implementations enabled a Model Driven Architecture: </a:t>
            </a:r>
          </a:p>
          <a:p>
            <a:pPr lvl="1"/>
            <a:r>
              <a:rPr lang="en-US" dirty="0"/>
              <a:t>Note: We kept the City</a:t>
            </a:r>
            <a:r>
              <a:rPr lang="en-US" dirty="0">
                <a:solidFill>
                  <a:srgbClr val="FF0000"/>
                </a:solidFill>
              </a:rPr>
              <a:t>GML</a:t>
            </a:r>
            <a:r>
              <a:rPr lang="en-US" dirty="0"/>
              <a:t> name even though it obscures the separation of the </a:t>
            </a:r>
            <a:r>
              <a:rPr lang="en-US" u="sng" dirty="0"/>
              <a:t>conceptual model</a:t>
            </a:r>
            <a:r>
              <a:rPr lang="en-US" dirty="0"/>
              <a:t>, because of wide recognition of the name – please don’t be confused. That is the reason that this encoding is the CityGML 3.0 GML Encoding, which appears redundant at first glance.</a:t>
            </a:r>
          </a:p>
          <a:p>
            <a:pPr lvl="1"/>
            <a:r>
              <a:rPr lang="en-US" dirty="0"/>
              <a:t>We expect multiple implementation (encoding) specifications to be developed based on the 3.0 conceptual model</a:t>
            </a:r>
          </a:p>
          <a:p>
            <a:pPr lvl="2"/>
            <a:r>
              <a:rPr lang="en-US" dirty="0"/>
              <a:t>GML first – already have automated XSD conversion and 2.0 =&gt; 3.0 tools</a:t>
            </a:r>
          </a:p>
          <a:p>
            <a:pPr lvl="2"/>
            <a:r>
              <a:rPr lang="en-US" dirty="0"/>
              <a:t>3DCityDB, JSON (</a:t>
            </a:r>
            <a:r>
              <a:rPr lang="en-US" dirty="0" err="1"/>
              <a:t>CityJSON</a:t>
            </a:r>
            <a:r>
              <a:rPr lang="en-US" dirty="0"/>
              <a:t> target)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03" y="1354446"/>
            <a:ext cx="4851491" cy="4485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Overview: CityGML 3.0 Modules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7</a:t>
            </a:fld>
            <a:endParaRPr lang="en-US"/>
          </a:p>
        </p:txBody>
      </p:sp>
      <p:sp>
        <p:nvSpPr>
          <p:cNvPr id="121" name="AutoShape 9"/>
          <p:cNvSpPr>
            <a:spLocks/>
          </p:cNvSpPr>
          <p:nvPr/>
        </p:nvSpPr>
        <p:spPr bwMode="auto">
          <a:xfrm rot="10800000">
            <a:off x="6469817" y="3835167"/>
            <a:ext cx="392281" cy="2029703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6964992" y="2659105"/>
            <a:ext cx="348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concepts applicable to all thematic modules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6300072" y="4687557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Thematic modules</a:t>
            </a:r>
          </a:p>
        </p:txBody>
      </p:sp>
      <p:sp>
        <p:nvSpPr>
          <p:cNvPr id="124" name="AutoShape 9"/>
          <p:cNvSpPr>
            <a:spLocks/>
          </p:cNvSpPr>
          <p:nvPr/>
        </p:nvSpPr>
        <p:spPr bwMode="auto">
          <a:xfrm rot="10800000">
            <a:off x="6469816" y="1764351"/>
            <a:ext cx="392281" cy="2070816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6792464" y="1256480"/>
            <a:ext cx="46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base concepts and geometries inherited by all other modules</a:t>
            </a:r>
          </a:p>
        </p:txBody>
      </p:sp>
      <p:sp>
        <p:nvSpPr>
          <p:cNvPr id="126" name="AutoShape 9"/>
          <p:cNvSpPr>
            <a:spLocks/>
          </p:cNvSpPr>
          <p:nvPr/>
        </p:nvSpPr>
        <p:spPr bwMode="auto">
          <a:xfrm rot="10800000">
            <a:off x="6469814" y="1353100"/>
            <a:ext cx="392281" cy="411251"/>
          </a:xfrm>
          <a:prstGeom prst="leftBrace">
            <a:avLst>
              <a:gd name="adj1" fmla="val 24546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45" name="Textfeld 144"/>
          <p:cNvSpPr txBox="1"/>
          <p:nvPr/>
        </p:nvSpPr>
        <p:spPr>
          <a:xfrm rot="20918841">
            <a:off x="1522759" y="1376919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46" name="Textfeld 145"/>
          <p:cNvSpPr txBox="1"/>
          <p:nvPr/>
        </p:nvSpPr>
        <p:spPr>
          <a:xfrm rot="20839887">
            <a:off x="1548545" y="263799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7" name="Textfeld 146"/>
          <p:cNvSpPr txBox="1"/>
          <p:nvPr/>
        </p:nvSpPr>
        <p:spPr>
          <a:xfrm rot="20839887">
            <a:off x="1549656" y="3056201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8" name="Textfeld 147"/>
          <p:cNvSpPr txBox="1"/>
          <p:nvPr/>
        </p:nvSpPr>
        <p:spPr>
          <a:xfrm rot="20839887">
            <a:off x="1548547" y="345988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9" name="Textfeld 148"/>
          <p:cNvSpPr txBox="1"/>
          <p:nvPr/>
        </p:nvSpPr>
        <p:spPr>
          <a:xfrm rot="20839887">
            <a:off x="2271277" y="3609868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50" name="Textfeld 149"/>
          <p:cNvSpPr txBox="1"/>
          <p:nvPr/>
        </p:nvSpPr>
        <p:spPr>
          <a:xfrm rot="20918841">
            <a:off x="1127058" y="5815903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51" name="Textfeld 150"/>
          <p:cNvSpPr txBox="1"/>
          <p:nvPr/>
        </p:nvSpPr>
        <p:spPr>
          <a:xfrm rot="20918841">
            <a:off x="4515998" y="5826405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cxnSp>
        <p:nvCxnSpPr>
          <p:cNvPr id="152" name="Gerade Verbindung mit Pfeil 151"/>
          <p:cNvCxnSpPr/>
          <p:nvPr/>
        </p:nvCxnSpPr>
        <p:spPr bwMode="auto">
          <a:xfrm flipV="1">
            <a:off x="1611349" y="563390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Gerade Verbindung mit Pfeil 152"/>
          <p:cNvCxnSpPr/>
          <p:nvPr/>
        </p:nvCxnSpPr>
        <p:spPr bwMode="auto">
          <a:xfrm flipV="1">
            <a:off x="5021446" y="563916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Textfeld 153"/>
          <p:cNvSpPr txBox="1"/>
          <p:nvPr/>
        </p:nvSpPr>
        <p:spPr>
          <a:xfrm rot="20918841">
            <a:off x="1522761" y="2225901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B8A2-5D4C-C6EF-689F-0ECB39F76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29561-D615-C1D5-E1FB-24714FA5C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[Tatjana slide for transition between conceptual and encoding]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E89250-664C-F4C4-E01C-AD0C8282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D8853-17D5-C5F6-3953-79104DB0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54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Standard [Steve]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XML schemas</a:t>
            </a:r>
          </a:p>
          <a:p>
            <a:pPr lvl="1"/>
            <a:r>
              <a:rPr lang="en-GB" sz="1400" dirty="0"/>
              <a:t>XSD files generated directly from conceptual model via </a:t>
            </a:r>
            <a:r>
              <a:rPr lang="en-GB" sz="1400" dirty="0" err="1"/>
              <a:t>ShapeChange</a:t>
            </a:r>
            <a:r>
              <a:rPr lang="en-GB" sz="1400" dirty="0"/>
              <a:t> </a:t>
            </a:r>
          </a:p>
          <a:p>
            <a:pPr lvl="1"/>
            <a:r>
              <a:rPr lang="en-GB" sz="1400" b="0" i="0" u="none" strike="noStrike" baseline="0" dirty="0">
                <a:latin typeface="Arial" panose="020B0604020202020204" pitchFamily="34" charset="0"/>
              </a:rPr>
              <a:t>Additional GML-specific requirements </a:t>
            </a:r>
            <a:br>
              <a:rPr lang="en-GB" sz="1400" b="0" i="0" u="none" strike="noStrike" baseline="0" dirty="0">
                <a:latin typeface="Arial" panose="020B0604020202020204" pitchFamily="34" charset="0"/>
              </a:rPr>
            </a:br>
            <a:endParaRPr lang="en-GB" sz="14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dirty="0"/>
              <a:t>Recommendations</a:t>
            </a: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Example XML and CSV codelists on OGC server</a:t>
            </a:r>
          </a:p>
          <a:p>
            <a:r>
              <a:rPr lang="en-GB" sz="1800" dirty="0"/>
              <a:t>Examples of definition and encoding of ADEs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[Developer friendly]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1012</Words>
  <Application>Microsoft Office PowerPoint</Application>
  <PresentationFormat>Widescreen</PresentationFormat>
  <Paragraphs>151</Paragraphs>
  <Slides>21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Lato</vt:lpstr>
      <vt:lpstr>Roboto-Medium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CityGML 3.0 GML Encoding Standard</vt:lpstr>
      <vt:lpstr>Agenda</vt:lpstr>
      <vt:lpstr>CityGML Editorial Team [Tatjana]</vt:lpstr>
      <vt:lpstr>CityGML Scope</vt:lpstr>
      <vt:lpstr>Overview: CityGML</vt:lpstr>
      <vt:lpstr>Overview: CityGML 3.0 Modules</vt:lpstr>
      <vt:lpstr>PowerPoint Presentation</vt:lpstr>
      <vt:lpstr>Structure of Standard [Steve]</vt:lpstr>
      <vt:lpstr>CityGML 3.0 GML Implementations [Tatjana]</vt:lpstr>
      <vt:lpstr>CityGML 3.0 GML Implementations [Claus]</vt:lpstr>
      <vt:lpstr>Examples: OGC CityGML 3.0 Hackathon</vt:lpstr>
      <vt:lpstr>Examples: OGC CityGML 3.0 Challenge</vt:lpstr>
      <vt:lpstr>Examples: CityGML 3.0 Test GML Datasets</vt:lpstr>
      <vt:lpstr>What has changed between v2 and v3</vt:lpstr>
      <vt:lpstr>Q&amp;A</vt:lpstr>
      <vt:lpstr>PowerPoint Presentation</vt:lpstr>
      <vt:lpstr>Backup Slides Follow</vt:lpstr>
      <vt:lpstr>Standardisation Flow</vt:lpstr>
      <vt:lpstr>Space</vt:lpstr>
      <vt:lpstr>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169</cp:revision>
  <dcterms:created xsi:type="dcterms:W3CDTF">2020-04-17T22:01:33Z</dcterms:created>
  <dcterms:modified xsi:type="dcterms:W3CDTF">2022-07-19T15:10:58Z</dcterms:modified>
</cp:coreProperties>
</file>